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8deaa0379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8deaa0379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8deaa0379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88deaa0379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8deaa0379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88deaa0379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8deaa037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8deaa037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88deaa0379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88deaa037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88deaa0379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88deaa0379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8deaa0379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8deaa0379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8deaa0379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8deaa0379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8deaa0379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8deaa0379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8deaa037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88deaa037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8deaa037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8deaa037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Exploration of Trauma Data Set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Mike Kolesnikov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Concussion and Internal Injuries 2/2 sport over age</a:t>
            </a:r>
            <a:endParaRPr/>
          </a:p>
        </p:txBody>
      </p:sp>
      <p:sp>
        <p:nvSpPr>
          <p:cNvPr id="125" name="Google Shape;125;p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Younger age at higher risk for: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Monkey bars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Trampolines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Older age at higher risk for: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Scooters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Bicycles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Soccer</a:t>
            </a:r>
            <a:endParaRPr/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3999899" cy="3781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Shiny!</a:t>
            </a:r>
            <a:endParaRPr/>
          </a:p>
        </p:txBody>
      </p:sp>
      <p:sp>
        <p:nvSpPr>
          <p:cNvPr id="133" name="Google Shape;133;p2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5" name="Google Shape;135;p23"/>
          <p:cNvPicPr preferRelativeResize="0"/>
          <p:nvPr/>
        </p:nvPicPr>
        <p:blipFill rotWithShape="1">
          <a:blip r:embed="rId3">
            <a:alphaModFix/>
          </a:blip>
          <a:srcRect b="9032" l="58816" r="9477" t="11318"/>
          <a:stretch/>
        </p:blipFill>
        <p:spPr>
          <a:xfrm>
            <a:off x="4832400" y="1152475"/>
            <a:ext cx="3999898" cy="341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152475"/>
            <a:ext cx="3999900" cy="353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>
            <p:ph type="title"/>
          </p:nvPr>
        </p:nvSpPr>
        <p:spPr>
          <a:xfrm>
            <a:off x="311700" y="403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 </a:t>
            </a:r>
            <a:endParaRPr/>
          </a:p>
        </p:txBody>
      </p:sp>
      <p:sp>
        <p:nvSpPr>
          <p:cNvPr id="142" name="Google Shape;142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Google Shape;14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0925"/>
            <a:ext cx="8520600" cy="341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rtl="0" algn="l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rgbClr val="333333"/>
                </a:solidFill>
                <a:highlight>
                  <a:srgbClr val="EDF0F7"/>
                </a:highlight>
              </a:rPr>
              <a:t>National Electronic Injury Surveillance System (NEISS)</a:t>
            </a:r>
            <a:endParaRPr sz="2100">
              <a:solidFill>
                <a:srgbClr val="333333"/>
              </a:solidFill>
              <a:highlight>
                <a:srgbClr val="EDF0F7"/>
              </a:highlight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set contains: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Data on products or activity, which resulted in injury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Janury-2019 - January-2020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&gt;350 K records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Data includes: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Date of injury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Product or activity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Injured body part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Diagnosis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Gender and other data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	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b="0" l="50002" r="0" t="0"/>
          <a:stretch/>
        </p:blipFill>
        <p:spPr>
          <a:xfrm>
            <a:off x="260400" y="1152475"/>
            <a:ext cx="41304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Tableau Data Exploration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used: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Python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Tableau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Shiny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Injury per body part: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Head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Face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Lower trunk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t/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3999900" cy="341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Tableau Data Exploration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Diagnosis per Head Injury per age”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Internal Injury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Concussion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Laceration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t/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3999897" cy="341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Tableau Data Exploration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Head Injury with Concussion per age, per product/activity: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Football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Basketball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Soccer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Floors </a:t>
            </a: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4106974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Tableau Data Exploration</a:t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Injuries per type of sport: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Basketball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Bicycles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Trampolines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Monkey bars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Most common injuries: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Fractures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Others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Strain/Spain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Contusions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Lacerations</a:t>
            </a: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4079411" cy="341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Exploring Same Data Set with R</a:t>
            </a:r>
            <a:endParaRPr/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Overall Trends over 2019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Exploring with R</a:t>
            </a:r>
            <a:endParaRPr/>
          </a:p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 Common Injury per body part per age: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Head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Face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Lower trunk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Upper trunk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Younger age: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Ankle &amp; Fingers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Older age: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Upper &amp; Lower Trunk</a:t>
            </a:r>
            <a:endParaRPr/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414880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Exploring with R</a:t>
            </a:r>
            <a:endParaRPr/>
          </a:p>
        </p:txBody>
      </p:sp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 Common Diagnosis: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Internal Injury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Concussion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Laceration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Age distribution: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Younger age associated with concussion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Older age with laceration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Equivocal on internal Injury</a:t>
            </a:r>
            <a:endParaRPr/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